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282" r:id="rId4"/>
    <p:sldId id="306" r:id="rId5"/>
    <p:sldId id="307" r:id="rId6"/>
    <p:sldId id="308" r:id="rId7"/>
    <p:sldId id="310" r:id="rId8"/>
    <p:sldId id="311" r:id="rId9"/>
    <p:sldId id="312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538" r:id="rId23"/>
    <p:sldId id="329" r:id="rId24"/>
    <p:sldId id="330" r:id="rId25"/>
    <p:sldId id="331" r:id="rId26"/>
    <p:sldId id="332" r:id="rId27"/>
    <p:sldId id="333" r:id="rId28"/>
    <p:sldId id="5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4"/>
    <p:restoredTop sz="94672"/>
  </p:normalViewPr>
  <p:slideViewPr>
    <p:cSldViewPr snapToGrid="0" snapToObjects="1">
      <p:cViewPr varScale="1">
        <p:scale>
          <a:sx n="117" d="100"/>
          <a:sy n="11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6D1A-AF93-AE41-A783-0FDED67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B28-4AE7-094C-9C7F-F147D0D3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First, we need to calculate the burnup, enrich 5%,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UO2</a:t>
            </a:r>
            <a:r>
              <a:rPr lang="en-US" dirty="0"/>
              <a:t>=16*2+238*0.95+235*0.05=269.9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6.022e23*10.97/269.9 = </a:t>
            </a:r>
            <a:r>
              <a:rPr lang="hr-HR" dirty="0"/>
              <a:t>2.45e22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1"/>
            <a:r>
              <a:rPr lang="en-US" dirty="0"/>
              <a:t>β = 2.5e13*3600*24*7*2/2.45e22 = 0.0012 FIMA</a:t>
            </a:r>
          </a:p>
          <a:p>
            <a:r>
              <a:rPr lang="en-US" dirty="0"/>
              <a:t>Next, we need to determine the strain from thermal expansion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= αΔT = 11e-6*(1400 – 300) = 0.0121</a:t>
            </a:r>
          </a:p>
          <a:p>
            <a:r>
              <a:rPr lang="en-US" dirty="0"/>
              <a:t>Then, we consider densification,</a:t>
            </a:r>
          </a:p>
          <a:p>
            <a:pPr lvl="1"/>
            <a:r>
              <a:rPr lang="en-US" dirty="0"/>
              <a:t>We need to calculate C</a:t>
            </a:r>
            <a:r>
              <a:rPr lang="en-US" baseline="-25000" dirty="0"/>
              <a:t>D</a:t>
            </a:r>
            <a:r>
              <a:rPr lang="en-US" dirty="0"/>
              <a:t>, but because we are higher than 750C, C</a:t>
            </a:r>
            <a:r>
              <a:rPr lang="en-US" baseline="-25000" dirty="0"/>
              <a:t>D</a:t>
            </a:r>
            <a:r>
              <a:rPr lang="en-US" dirty="0"/>
              <a:t> = 1</a:t>
            </a:r>
            <a:endParaRPr lang="en-US" baseline="-25000" dirty="0"/>
          </a:p>
          <a:p>
            <a:pPr lvl="1"/>
            <a:r>
              <a:rPr lang="en-US" dirty="0"/>
              <a:t>We need to convert the burnup to FIMA,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r>
              <a:rPr lang="en-US" dirty="0"/>
              <a:t>/950 = 0.0053 FIMA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= 0.01*(</a:t>
            </a:r>
            <a:r>
              <a:rPr lang="en-US" dirty="0" err="1"/>
              <a:t>exp</a:t>
            </a:r>
            <a:r>
              <a:rPr lang="en-US" dirty="0"/>
              <a:t>(0.0012*log(0.01)/(1*0.0053)) – 1) = -0.0065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612-4D0B-6E49-AE99-86B95A7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3D11DE7-D26A-4445-ABF6-BEB400AC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2198687"/>
            <a:ext cx="12573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CE034B3E-41E0-D243-84FA-C565DA4C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995" y="4339273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6E2-1BDF-284E-B4F0-71E4B4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5A37-6A7F-CF4F-9D34-BD8DEE5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solid fission product swelling,</a:t>
            </a:r>
          </a:p>
          <a:p>
            <a:pPr lvl="1"/>
            <a:r>
              <a:rPr lang="en-US" dirty="0"/>
              <a:t>For the density of UO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ρ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= 5.577e-2*10.97*0.0012 = 7.34e-4</a:t>
            </a:r>
          </a:p>
          <a:p>
            <a:r>
              <a:rPr lang="en-US" dirty="0"/>
              <a:t>Finally, gaseous fission product swelling </a:t>
            </a:r>
          </a:p>
          <a:p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1.96e-28*10.97*0.0012*(2800 – 1400)^11.73*</a:t>
            </a:r>
            <a:br>
              <a:rPr lang="en-US" dirty="0"/>
            </a:br>
            <a:r>
              <a:rPr lang="en-US" dirty="0" err="1"/>
              <a:t>exp</a:t>
            </a:r>
            <a:r>
              <a:rPr lang="en-US" dirty="0"/>
              <a:t>(-0.0162*(2800 – 1400))*</a:t>
            </a:r>
            <a:r>
              <a:rPr lang="en-US" dirty="0" err="1"/>
              <a:t>exp</a:t>
            </a:r>
            <a:r>
              <a:rPr lang="en-US" dirty="0"/>
              <a:t>(-17.8*10.97*0.0012) = 0.0023</a:t>
            </a:r>
          </a:p>
          <a:p>
            <a:r>
              <a:rPr lang="en-US" dirty="0"/>
              <a:t>Total: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0.0121 – 0.0065 + 7.34e-4 + 0.0023 = 0.0086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39D-44FF-1447-A0FB-33C732CE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DFFF397-07A8-1342-9490-735EF72D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070" y="3997280"/>
            <a:ext cx="6070600" cy="292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830651-AAAC-934B-A0EE-4ECA95A7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79342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 </a:t>
            </a:r>
          </a:p>
          <a:p>
            <a:pPr lvl="1"/>
            <a:r>
              <a:rPr lang="en-US" dirty="0"/>
              <a:t>Thermal expansion (increase in volume)</a:t>
            </a:r>
          </a:p>
          <a:p>
            <a:pPr lvl="1"/>
            <a:r>
              <a:rPr lang="en-US" dirty="0"/>
              <a:t>Densification (decrease in volume)</a:t>
            </a:r>
          </a:p>
          <a:p>
            <a:pPr lvl="1"/>
            <a:r>
              <a:rPr lang="en-US" dirty="0"/>
              <a:t>Swelling (increase in volume)</a:t>
            </a:r>
          </a:p>
          <a:p>
            <a:pPr lvl="1"/>
            <a:r>
              <a:rPr lang="en-US" dirty="0"/>
              <a:t>Creep (volume stays the same)</a:t>
            </a:r>
          </a:p>
          <a:p>
            <a:r>
              <a:rPr lang="en-US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Thermal Conductivity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4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23BC-AB13-A049-9D14-F8095262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44FB-A261-1C43-A834-D547BBBE1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985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established correlations for thermal conductivity of fresh UO2 fuel as a function of temperature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Where t = T/1000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first part of the equation describes the phonon interactions </a:t>
            </a:r>
          </a:p>
          <a:p>
            <a:pPr lvl="1"/>
            <a:r>
              <a:rPr lang="en-US" dirty="0">
                <a:solidFill>
                  <a:srgbClr val="23FF05"/>
                </a:solidFill>
              </a:rPr>
              <a:t>The second part describes electronic transport which becomes significant at high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69F8-8412-8D46-AF22-F204AFA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99836D-CC45-E14D-8D83-831325CB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226" y="3240267"/>
            <a:ext cx="4849774" cy="488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1B3D7-16AF-A240-A2E2-E785C25B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453" y="2403563"/>
            <a:ext cx="4735952" cy="30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7F66-8667-9747-AC98-5386FCEF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C28B-56E0-5643-A058-7EC11CFE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UO</a:t>
            </a:r>
            <a:r>
              <a:rPr lang="en-US" baseline="-25000" dirty="0">
                <a:latin typeface="Arial" charset="0"/>
                <a:ea typeface="MS PGothic" charset="0"/>
              </a:rPr>
              <a:t>2</a:t>
            </a:r>
            <a:r>
              <a:rPr lang="en-US" dirty="0">
                <a:latin typeface="Arial" charset="0"/>
                <a:ea typeface="MS PGothic" charset="0"/>
              </a:rPr>
              <a:t> thermal conductivity is low and decreases more during reactor operation</a:t>
            </a:r>
          </a:p>
          <a:p>
            <a:r>
              <a:rPr lang="en-US" dirty="0"/>
              <a:t>The thermal conductivity has been collected after various amounts of burnup to make empirical fits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F6CF-A206-C74A-AB6F-5210D00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357D662-8961-1D47-A056-3FDBF40D943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23052" y="4651821"/>
          <a:ext cx="6705076" cy="651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4178160" imgH="406080" progId="Equation.3">
                  <p:embed/>
                </p:oleObj>
              </mc:Choice>
              <mc:Fallback>
                <p:oleObj name="Equation" r:id="rId3" imgW="4178160" imgH="4060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357D662-8961-1D47-A056-3FDBF40D9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52" y="4651821"/>
                        <a:ext cx="6705076" cy="651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6ABB3B95-D499-CA42-9672-690C3008C8D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95978" y="1967299"/>
          <a:ext cx="4558934" cy="39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5" imgW="5203952" imgH="4402938" progId="">
                  <p:embed/>
                </p:oleObj>
              </mc:Choice>
              <mc:Fallback>
                <p:oleObj r:id="rId5" imgW="5203952" imgH="4402938" progId="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6ABB3B95-D499-CA42-9672-690C3008C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978" y="1967299"/>
                        <a:ext cx="4558934" cy="3902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67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4273-79E0-2143-B0E7-F1AE74C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primary empirical model used in BISON is the NFIR model</a:t>
                </a:r>
              </a:p>
              <a:p>
                <a:r>
                  <a:rPr lang="en-US" dirty="0"/>
                  <a:t>The model is a function of the temperature T (in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C) and the burnup β (in MWD/</a:t>
                </a:r>
                <a:r>
                  <a:rPr lang="en-US" dirty="0" err="1"/>
                  <a:t>kgU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064F-A733-8C43-8392-E5E8600C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1884-8184-A446-8369-02FC42382906}"/>
              </a:ext>
            </a:extLst>
          </p:cNvPr>
          <p:cNvGrpSpPr/>
          <p:nvPr/>
        </p:nvGrpSpPr>
        <p:grpSpPr>
          <a:xfrm>
            <a:off x="502731" y="3799145"/>
            <a:ext cx="7320853" cy="2096641"/>
            <a:chOff x="1196982" y="3800021"/>
            <a:chExt cx="8483600" cy="2341639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DE478E37-2576-0844-AC97-9EE5E18D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3800021"/>
              <a:ext cx="5410200" cy="2413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B76DE0A9-E0F6-8F41-AD1A-A90FA779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168160"/>
              <a:ext cx="3492500" cy="558800"/>
            </a:xfrm>
            <a:prstGeom prst="rect">
              <a:avLst/>
            </a:prstGeom>
          </p:spPr>
        </p:pic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07D79B9A-F3D8-CA44-BCDB-D956BDDD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726960"/>
              <a:ext cx="8483600" cy="5334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D6D82B0A-D859-4C48-9C99-94DDDA26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260360"/>
              <a:ext cx="6858000" cy="5334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7DB420B2-719A-E644-AD3A-33C902D25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862260"/>
              <a:ext cx="2857500" cy="2794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CCD86-1EDE-D740-B56C-3C28CA570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239" y="3028901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0A2B-E6A0-8D42-B5CA-06A96433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6D93-A352-E54C-89CD-B17941B5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function switches between two </a:t>
            </a:r>
            <a:r>
              <a:rPr lang="en-US" dirty="0" err="1"/>
              <a:t>k</a:t>
            </a:r>
            <a:r>
              <a:rPr lang="en-US" baseline="-25000" dirty="0" err="1"/>
              <a:t>ph</a:t>
            </a:r>
            <a:r>
              <a:rPr lang="en-US" dirty="0"/>
              <a:t>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7B61-097A-0F42-8BB5-D4D4A35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AC627-0B90-284A-8A60-57C40309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93" y="1516253"/>
            <a:ext cx="2349907" cy="226758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E710241-3779-7943-8F38-E1F56D1C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345" y="2772422"/>
            <a:ext cx="3013824" cy="50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6AC22-529F-0C45-BB86-FFB77D5C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8" y="3417921"/>
            <a:ext cx="41910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A9F60-2980-B048-B5BC-7B5CAA6B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31" y="3417921"/>
            <a:ext cx="419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0D22-9205-5E43-A1F5-B8610DDA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/>
                  <a:t>What is the thermal conductivity of a fuel predicted by the NFIR model at a temperature of 1200 K and a burnup of 5% FIMA?</a:t>
                </a:r>
              </a:p>
              <a:p>
                <a:r>
                  <a:rPr lang="en-US" sz="1600" dirty="0"/>
                  <a:t>First, we need to convert T to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 and burnup to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pPr lvl="1"/>
                <a:r>
                  <a:rPr lang="en-US" sz="1600" dirty="0"/>
                  <a:t>T = 1200 K – 273.15 = 926.85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C, β = 0.05 FIMA*950 = 47.5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r>
                  <a:rPr lang="en-US" sz="1600" dirty="0"/>
                  <a:t>Next, we need to calculate </a:t>
                </a:r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endParaRPr lang="en-US" sz="1600" dirty="0"/>
              </a:p>
              <a:p>
                <a:pPr lvl="1"/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r>
                  <a:rPr lang="en-US" sz="1600" dirty="0"/>
                  <a:t> = 0.5*(1 + tanh((926.86 – 900)/150)) = 0.5886</a:t>
                </a:r>
              </a:p>
              <a:p>
                <a:r>
                  <a:rPr lang="en-US" sz="1600" dirty="0"/>
                  <a:t>Now, we need k</a:t>
                </a:r>
                <a:r>
                  <a:rPr lang="en-US" sz="1600" baseline="-25000" dirty="0"/>
                  <a:t>ph1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ph1</a:t>
                </a:r>
                <a:r>
                  <a:rPr lang="en-US" sz="1600" dirty="0"/>
                  <a:t> = 1/(9.592e-2 + 6.14e-3*47.5 – 1.4e-5*47.5^2 + (2.5e-4 – 1.81e-6*47.5)*926.85) = 1.9685 W/(m K)</a:t>
                </a:r>
              </a:p>
              <a:p>
                <a:r>
                  <a:rPr lang="en-US" sz="1600" dirty="0"/>
                  <a:t>Then, k</a:t>
                </a:r>
                <a:r>
                  <a:rPr lang="en-US" sz="1600" baseline="-25000" dirty="0"/>
                  <a:t>ph2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ph2</a:t>
                </a:r>
                <a:r>
                  <a:rPr lang="en-US" sz="1600" dirty="0"/>
                  <a:t> = 1/(9.592e-2 + 2.6e-3*47.5 + (2.5e-4 – 2.7e-7*47.5)*926.85) = </a:t>
                </a:r>
                <a:r>
                  <a:rPr lang="hr-HR" sz="1600" dirty="0"/>
                  <a:t>2.2766 </a:t>
                </a:r>
                <a:r>
                  <a:rPr lang="en-US" sz="1600" dirty="0"/>
                  <a:t>W/(m K)</a:t>
                </a:r>
              </a:p>
              <a:p>
                <a:r>
                  <a:rPr lang="en-US" sz="1600" dirty="0"/>
                  <a:t>Finally, </a:t>
                </a:r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baseline="-25000" dirty="0"/>
                  <a:t> </a:t>
                </a:r>
              </a:p>
              <a:p>
                <a:pPr lvl="1"/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dirty="0"/>
                  <a:t> = 1.32e-2*</a:t>
                </a:r>
                <a:r>
                  <a:rPr lang="en-US" sz="1600" dirty="0" err="1"/>
                  <a:t>exp</a:t>
                </a:r>
                <a:r>
                  <a:rPr lang="en-US" sz="1600" dirty="0"/>
                  <a:t>(1.88e-3*926.85) = 0.0754 W/(m K)</a:t>
                </a:r>
              </a:p>
              <a:p>
                <a:r>
                  <a:rPr lang="en-US" sz="1600" dirty="0"/>
                  <a:t>Then, we put it all together</a:t>
                </a:r>
              </a:p>
              <a:p>
                <a:pPr lvl="1"/>
                <a:r>
                  <a:rPr lang="en-US" sz="1600" dirty="0"/>
                  <a:t>k = (1 – 0.5886)*1.9685 + 0.5886*2.2766 + 0.0754 = 2.23 W/(m K)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  <a:blipFill>
                <a:blip r:embed="rId2"/>
                <a:stretch>
                  <a:fillRect l="-367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FC462-D8C5-084A-9ADC-8E95AE63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60CFEF6-E783-4841-8C67-4E4C0490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2839" y="2802157"/>
            <a:ext cx="2472947" cy="410542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3D07B3C-7E21-5A4D-A041-CA6FB6592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0" y="3567201"/>
            <a:ext cx="4272486" cy="278725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04C6953-A51F-FB40-987E-19FA752E1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1" y="4083551"/>
            <a:ext cx="4272486" cy="344793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1699E19D-2658-744C-B3E0-385550C08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582" y="4726807"/>
            <a:ext cx="2465856" cy="250167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2C65E10-8917-7447-ADF3-E6E6F00B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37" y="5807721"/>
            <a:ext cx="4668688" cy="2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CCAD-BE05-A94F-B66A-EA2D3ABF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A290-33D4-8D48-BEAB-3A09AD15C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fuel thermal conductivity decreases with burnup</a:t>
            </a:r>
          </a:p>
          <a:p>
            <a:r>
              <a:rPr lang="en-US" dirty="0"/>
              <a:t>Empirical models take into account both phonon and electron based thermal transport</a:t>
            </a:r>
          </a:p>
          <a:p>
            <a:r>
              <a:rPr lang="en-US" dirty="0"/>
              <a:t>BISON primarily utilizes the NFIR model to describe thermal conductivity</a:t>
            </a:r>
          </a:p>
          <a:p>
            <a:r>
              <a:rPr lang="en-US" dirty="0"/>
              <a:t>The NFIR model is a fairly accurate empirical model of the fuel thermal conductivity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80A65-7384-FF4F-94B0-F4C3AB1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0E39FB-9EFD-BA4A-AFCE-9B2924E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5366477"/>
            <a:ext cx="5486400" cy="11347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C04CCD-EBC1-A74E-AA4A-D2F3C8FD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6" y="4240060"/>
            <a:ext cx="5486400" cy="10392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A262FD-D365-244E-98FE-FE50A16B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46" y="3104281"/>
            <a:ext cx="5486400" cy="104859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9B99F8-28A7-FD40-AB5D-982FA71B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11" y="1968501"/>
            <a:ext cx="5486400" cy="10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30BB-506E-8445-8080-F1951EE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020438" cy="376532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90D7C-0B0C-8D43-A3B6-46528A6E33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294" y="1637142"/>
            <a:ext cx="3316942" cy="248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BBD9-15DE-4D4C-B9F7-BA1919B2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067" y="4143330"/>
            <a:ext cx="3462169" cy="2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1746</Words>
  <Application>Microsoft Macintosh PowerPoint</Application>
  <PresentationFormat>Widescreen</PresentationFormat>
  <Paragraphs>216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MS PGothic</vt:lpstr>
      <vt:lpstr>MS PGothic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Equation</vt:lpstr>
      <vt:lpstr>Nuclear Fuel Performance</vt:lpstr>
      <vt:lpstr>Last time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Change in Volume Example</vt:lpstr>
      <vt:lpstr>Change in Volume 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Fuel Thermal Conductivity</vt:lpstr>
      <vt:lpstr>UO2 Thermal Conductivity</vt:lpstr>
      <vt:lpstr>UO2 Thermal Conductivity</vt:lpstr>
      <vt:lpstr>UO2 Thermal Conductivity</vt:lpstr>
      <vt:lpstr>UO2 Thermal Conductivity</vt:lpstr>
      <vt:lpstr>UO2 Thermal Conductivity Example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38</cp:revision>
  <dcterms:created xsi:type="dcterms:W3CDTF">2020-02-19T20:03:05Z</dcterms:created>
  <dcterms:modified xsi:type="dcterms:W3CDTF">2021-03-25T19:56:56Z</dcterms:modified>
</cp:coreProperties>
</file>